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</p:sldMasterIdLst>
  <p:notesMasterIdLst>
    <p:notesMasterId r:id="rId2"/>
  </p:notesMasterIdLst>
  <p:sldIdLst>
    <p:sldId id="256" r:id="rId3"/>
    <p:sldId id="277" r:id="rId4"/>
    <p:sldId id="261" r:id="rId5"/>
    <p:sldId id="269" r:id="rId6"/>
    <p:sldId id="268" r:id="rId7"/>
    <p:sldId id="262" r:id="rId8"/>
    <p:sldId id="266" r:id="rId9"/>
    <p:sldId id="267" r:id="rId10"/>
    <p:sldId id="274" r:id="rId11"/>
    <p:sldId id="276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BAD02-15E0-4C81-B797-83B38B0289A9}" type="datetimeFigureOut">
              <a:rPr lang="ru-RU" smtClean="0"/>
              <a:t>06.08.2023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2CE33-0E14-47FA-BE12-813AA1D2B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2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2CE33-0E14-47FA-BE12-813AA1D2B7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768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138-EAAD-4801-8B07-9061F679CDF6}" type="datetimeFigureOut">
              <a:rPr lang="ru-RU" smtClean="0"/>
              <a:t>06.08.2023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5AAD-BA65-493E-882C-C0FE2305B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0" p14:dur="1750">
        <p:cover/>
      </p:transition>
    </mc:Choice>
    <mc:Fallback>
      <p:transition spd="slow" advClick="0" advTm="20000">
        <p:cover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138-EAAD-4801-8B07-9061F679CDF6}" type="datetimeFigureOut">
              <a:rPr lang="ru-RU" smtClean="0"/>
              <a:t>06.08.2023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5AAD-BA65-493E-882C-C0FE2305B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9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0" p14:dur="1750">
        <p:cover/>
      </p:transition>
    </mc:Choice>
    <mc:Fallback>
      <p:transition spd="slow" advClick="0" advTm="20000">
        <p:cover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138-EAAD-4801-8B07-9061F679CDF6}" type="datetimeFigureOut">
              <a:rPr lang="ru-RU" smtClean="0"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85AAD-BA65-493E-882C-C0FE2305B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4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0" p14:dur="1750">
        <p:cover/>
      </p:transition>
    </mc:Choice>
    <mc:Fallback>
      <p:transition spd="slow" advClick="0" advTm="20000">
        <p:cover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9138-EAAD-4801-8B07-9061F679CDF6}" type="datetimeFigureOut">
              <a:rPr lang="ru-RU" smtClean="0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5AAD-BA65-493E-882C-C0FE2305B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>
    <mc:Choice xmlns:p14="http://schemas.microsoft.com/office/powerpoint/2010/main" Requires="p14">
      <p:transition spd="slow" advClick="0" advTm="20000" p14:dur="1750">
        <p:cover/>
      </p:transition>
    </mc:Choice>
    <mc:Fallback>
      <p:transition spd="slow" advClick="0" advTm="20000">
        <p:cover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microsoft.com/office/2007/relationships/hdphoto" Target="../media/image4.wdp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microsoft.com/office/2007/relationships/hdphoto" Target="../media/image7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Relationship Id="rId3" Type="http://schemas.openxmlformats.org/officeDocument/2006/relationships/audio" Target="../media/media1.mp3" /><Relationship Id="rId4" Type="http://schemas.microsoft.com/office/2007/relationships/media" Target="../media/media1.mp3" TargetMode="Internal" /><Relationship Id="rId5" Type="http://schemas.openxmlformats.org/officeDocument/2006/relationships/image" Target="../media/image11.jpeg" /><Relationship Id="rId6" Type="http://schemas.openxmlformats.org/officeDocument/2006/relationships/image" Target="../media/image12.png" /><Relationship Id="rId7" Type="http://schemas.microsoft.com/office/2007/relationships/hdphoto" Target="../media/image13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Relationship Id="rId3" Type="http://schemas.openxmlformats.org/officeDocument/2006/relationships/audio" Target="../media/media2.mp3" /><Relationship Id="rId4" Type="http://schemas.microsoft.com/office/2007/relationships/media" Target="../media/media2.mp3" TargetMode="Internal" /><Relationship Id="rId5" Type="http://schemas.openxmlformats.org/officeDocument/2006/relationships/image" Target="../media/image14.jpeg" /><Relationship Id="rId6" Type="http://schemas.openxmlformats.org/officeDocument/2006/relationships/image" Target="../media/image12.png" /><Relationship Id="rId7" Type="http://schemas.microsoft.com/office/2007/relationships/hdphoto" Target="../media/image15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Relationship Id="rId3" Type="http://schemas.openxmlformats.org/officeDocument/2006/relationships/audio" Target="../media/media3.mp3" /><Relationship Id="rId4" Type="http://schemas.microsoft.com/office/2007/relationships/media" Target="../media/media3.mp3" TargetMode="Internal" /><Relationship Id="rId5" Type="http://schemas.openxmlformats.org/officeDocument/2006/relationships/image" Target="../media/image16.jpeg" /><Relationship Id="rId6" Type="http://schemas.openxmlformats.org/officeDocument/2006/relationships/image" Target="../media/image12.png" /><Relationship Id="rId7" Type="http://schemas.microsoft.com/office/2007/relationships/hdphoto" Target="../media/image17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Relationship Id="rId3" Type="http://schemas.openxmlformats.org/officeDocument/2006/relationships/audio" Target="../media/media4.mp3" /><Relationship Id="rId4" Type="http://schemas.microsoft.com/office/2007/relationships/media" Target="../media/media4.mp3" TargetMode="Internal" /><Relationship Id="rId5" Type="http://schemas.openxmlformats.org/officeDocument/2006/relationships/image" Target="../media/image18.jpeg" /><Relationship Id="rId6" Type="http://schemas.openxmlformats.org/officeDocument/2006/relationships/image" Target="../media/image12.png" /><Relationship Id="rId7" Type="http://schemas.microsoft.com/office/2007/relationships/hdphoto" Target="../media/image19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Relationship Id="rId3" Type="http://schemas.openxmlformats.org/officeDocument/2006/relationships/audio" Target="../media/media5.mp3" /><Relationship Id="rId4" Type="http://schemas.microsoft.com/office/2007/relationships/media" Target="../media/media5.mp3" TargetMode="Internal" /><Relationship Id="rId5" Type="http://schemas.openxmlformats.org/officeDocument/2006/relationships/image" Target="../media/image20.jpeg" /><Relationship Id="rId6" Type="http://schemas.openxmlformats.org/officeDocument/2006/relationships/image" Target="../media/image12.png" /><Relationship Id="rId7" Type="http://schemas.microsoft.com/office/2007/relationships/hdphoto" Target="../media/image21.wdp" /><Relationship Id="rId8" Type="http://schemas.microsoft.com/office/2007/relationships/hdphoto" Target="../media/image22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Relationship Id="rId3" Type="http://schemas.microsoft.com/office/2007/relationships/hdphoto" Target="../media/image23.wdp" /><Relationship Id="rId4" Type="http://schemas.openxmlformats.org/officeDocument/2006/relationships/audio" Target="../media/media6.mp3" /><Relationship Id="rId5" Type="http://schemas.microsoft.com/office/2007/relationships/media" Target="../media/media6.mp3" TargetMode="Internal" /><Relationship Id="rId6" Type="http://schemas.openxmlformats.org/officeDocument/2006/relationships/image" Target="../media/image2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audio" Target="../media/media5.mp3" /><Relationship Id="rId11" Type="http://schemas.microsoft.com/office/2007/relationships/media" Target="../media/media5.mp3" TargetMode="Internal" /><Relationship Id="rId12" Type="http://schemas.microsoft.com/office/2007/relationships/hdphoto" Target="../media/image27.wdp" /><Relationship Id="rId13" Type="http://schemas.openxmlformats.org/officeDocument/2006/relationships/audio" Target="../media/media6.mp3" /><Relationship Id="rId14" Type="http://schemas.microsoft.com/office/2007/relationships/media" Target="../media/media6.mp3" TargetMode="Internal" /><Relationship Id="rId15" Type="http://schemas.microsoft.com/office/2007/relationships/hdphoto" Target="../media/image28.wdp" /><Relationship Id="rId16" Type="http://schemas.openxmlformats.org/officeDocument/2006/relationships/audio" Target="../media/media3.mp3" /><Relationship Id="rId17" Type="http://schemas.microsoft.com/office/2007/relationships/media" Target="../media/media3.mp3" TargetMode="Internal" /><Relationship Id="rId18" Type="http://schemas.microsoft.com/office/2007/relationships/hdphoto" Target="../media/image29.wdp" /><Relationship Id="rId19" Type="http://schemas.openxmlformats.org/officeDocument/2006/relationships/audio" Target="../media/media2.mp3" /><Relationship Id="rId2" Type="http://schemas.openxmlformats.org/officeDocument/2006/relationships/image" Target="../media/image11.jpeg" /><Relationship Id="rId20" Type="http://schemas.microsoft.com/office/2007/relationships/media" Target="../media/media2.mp3" TargetMode="Internal" /><Relationship Id="rId21" Type="http://schemas.microsoft.com/office/2007/relationships/hdphoto" Target="../media/image30.wdp" /><Relationship Id="rId22" Type="http://schemas.openxmlformats.org/officeDocument/2006/relationships/audio" Target="../media/media1.mp3" /><Relationship Id="rId23" Type="http://schemas.microsoft.com/office/2007/relationships/media" Target="../media/media1.mp3" TargetMode="Internal" /><Relationship Id="rId24" Type="http://schemas.microsoft.com/office/2007/relationships/hdphoto" Target="../media/image31.wdp" /><Relationship Id="rId25" Type="http://schemas.openxmlformats.org/officeDocument/2006/relationships/audio" Target="../media/media4.mp3" /><Relationship Id="rId26" Type="http://schemas.microsoft.com/office/2007/relationships/media" Target="../media/media4.mp3" TargetMode="Internal" /><Relationship Id="rId3" Type="http://schemas.openxmlformats.org/officeDocument/2006/relationships/image" Target="../media/image18.jpeg" /><Relationship Id="rId4" Type="http://schemas.openxmlformats.org/officeDocument/2006/relationships/image" Target="../media/image25.jpeg" /><Relationship Id="rId5" Type="http://schemas.openxmlformats.org/officeDocument/2006/relationships/image" Target="../media/image24.jpeg" /><Relationship Id="rId6" Type="http://schemas.openxmlformats.org/officeDocument/2006/relationships/image" Target="../media/image16.jpeg" /><Relationship Id="rId7" Type="http://schemas.openxmlformats.org/officeDocument/2006/relationships/image" Target="../media/image14.jpeg" /><Relationship Id="rId8" Type="http://schemas.openxmlformats.org/officeDocument/2006/relationships/image" Target="../media/image12.png" /><Relationship Id="rId9" Type="http://schemas.microsoft.com/office/2007/relationships/hdphoto" Target="../media/image26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20122" y="1628801"/>
            <a:ext cx="8497887" cy="1728192"/>
          </a:xfrm>
        </p:spPr>
        <p:txBody>
          <a:bodyPr>
            <a:normAutofit fontScale="92500" lnSpcReduction="10000"/>
          </a:bodyPr>
          <a:lstStyle/>
          <a:p>
            <a:endParaRPr lang="ru-RU" sz="400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smtClean="0">
                <a:solidFill>
                  <a:schemeClr val="accent2"/>
                </a:solidFill>
              </a:rPr>
              <a:t>Музыкально-дидактическая  игра </a:t>
            </a:r>
            <a:r>
              <a:rPr lang="ru-RU" sz="4000" smtClean="0">
                <a:solidFill>
                  <a:schemeClr val="accent2">
                    <a:lumMod val="75000"/>
                  </a:schemeClr>
                </a:solidFill>
              </a:rPr>
              <a:t>«Угадай голос птицы»</a:t>
            </a:r>
          </a:p>
          <a:p>
            <a:endParaRPr lang="ru-RU" sz="400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6113" y="332656"/>
            <a:ext cx="8102351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№1» г. Сыктывкара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158">
            <a:off x="272849" y="778343"/>
            <a:ext cx="1944216" cy="15913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75">
            <a:off x="6236473" y="5174502"/>
            <a:ext cx="2485885" cy="16370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6876256" y="4002771"/>
            <a:ext cx="208823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Михайлова Н.В.</a:t>
            </a:r>
            <a:r>
              <a:rPr lang="ru-RU" sz="1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7" b="96754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388" flipH="1">
            <a:off x="6854338" y="882672"/>
            <a:ext cx="1863671" cy="1492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0423"/>
            <a:ext cx="1947910" cy="19460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00" r="95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94" y="3037691"/>
            <a:ext cx="5258195" cy="35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7200" smtClean="0">
                <a:solidFill>
                  <a:schemeClr val="tx2">
                    <a:lumMod val="75000"/>
                  </a:schemeClr>
                </a:solidFill>
              </a:rPr>
              <a:t>Молодцы!</a:t>
            </a:r>
            <a:endParaRPr lang="ru-RU" sz="72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3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6771 0.06204 L -0.12899 0.30556 C -0.09983 0.36042 -0.05642 0.39005 -0.01111 0.39005 C 0.04063 0.39005 0.08194 0.36042 0.11111 0.30556 L 0.25 0.06204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96" y="1268760"/>
            <a:ext cx="6048672" cy="2160240"/>
          </a:xfrm>
        </p:spPr>
        <p:txBody>
          <a:bodyPr>
            <a:normAutofit fontScale="90000"/>
          </a:bodyPr>
          <a:lstStyle/>
          <a:p>
            <a:br>
              <a:rPr lang="ru-RU" sz="40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Прочитайте стихотворение,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рассмотрите картинку и 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послушайте, как звучит голос птицы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4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Запомни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 звук голоса птицы!!!!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311349" cy="3219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7697">
            <a:off x="4417868" y="-909461"/>
            <a:ext cx="6042175" cy="39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Синичка</a:t>
            </a:r>
            <a:endParaRPr lang="ru-RU" sz="3600"/>
          </a:p>
        </p:txBody>
      </p:sp>
      <p:pic>
        <p:nvPicPr>
          <p:cNvPr id="5" name="zvuki-prirody-bol-shaya-sinica">
            <a:hlinkClick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26125" y="2895600"/>
            <a:ext cx="609600" cy="609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/>
              <a:t>Вот — синица — эта птица</a:t>
            </a:r>
            <a:br>
              <a:rPr lang="ru-RU" sz="2400"/>
            </a:br>
            <a:r>
              <a:rPr lang="ru-RU" sz="2400"/>
              <a:t>Не летит в чужие страны,</a:t>
            </a:r>
            <a:br>
              <a:rPr lang="ru-RU" sz="2400"/>
            </a:br>
            <a:r>
              <a:rPr lang="ru-RU" sz="2400"/>
              <a:t>Ей и дома веселиться</a:t>
            </a:r>
            <a:br>
              <a:rPr lang="ru-RU" sz="2400"/>
            </a:br>
            <a:r>
              <a:rPr lang="ru-RU" sz="2400"/>
              <a:t>Не мешает ветер странный.</a:t>
            </a:r>
            <a:br>
              <a:rPr lang="ru-RU" sz="2400"/>
            </a:br>
            <a:r>
              <a:rPr lang="ru-RU" sz="2400"/>
              <a:t>Ей и вьюга не помеха,</a:t>
            </a:r>
            <a:br>
              <a:rPr lang="ru-RU" sz="2400"/>
            </a:br>
            <a:r>
              <a:rPr lang="ru-RU" sz="2400"/>
              <a:t>И мороз, что так крепчает.</a:t>
            </a:r>
            <a:br>
              <a:rPr lang="ru-RU" sz="2400"/>
            </a:br>
            <a:r>
              <a:rPr lang="ru-RU" sz="2400"/>
              <a:t>Для неё в мороз утеха</a:t>
            </a:r>
            <a:br>
              <a:rPr lang="ru-RU" sz="2400"/>
            </a:br>
            <a:r>
              <a:rPr lang="ru-RU" sz="2400"/>
              <a:t>Клювом тонким </a:t>
            </a:r>
            <a:r>
              <a:rPr lang="ru-RU" sz="2400" smtClean="0"/>
              <a:t>барабанить.</a:t>
            </a:r>
            <a:endParaRPr lang="ru-RU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844" y="308438"/>
            <a:ext cx="5112568" cy="58326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971600" y="5949280"/>
            <a:ext cx="864096" cy="720080"/>
            <a:chOff x="772344" y="5946810"/>
            <a:chExt cx="864096" cy="720080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772344" y="5946810"/>
              <a:ext cx="864096" cy="720080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zvuki-prirody-bol-shaya-sinica">
              <a:hlinkClick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4">
                    <p14:bmkLst>
                      <p14:bmk name="Закладка 1" time="3784.2708"/>
                    </p14:bmkLst>
                  </p14:media>
                </p:ext>
              </p:extLst>
            </p:nvPr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592" y="605729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29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Ворона</a:t>
            </a:r>
            <a:endParaRPr lang="ru-RU" sz="3600"/>
          </a:p>
        </p:txBody>
      </p:sp>
      <p:pic>
        <p:nvPicPr>
          <p:cNvPr id="5" name="zvuk-vorony">
            <a:hlinkClick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26125" y="2895600"/>
            <a:ext cx="609600" cy="609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/>
              <a:t>Вот ворона. Эта птица</a:t>
            </a:r>
            <a:br>
              <a:rPr lang="ru-RU" sz="2400" smtClean="0"/>
            </a:br>
            <a:r>
              <a:rPr lang="ru-RU" sz="2400"/>
              <a:t>Меньше всех людей боится.</a:t>
            </a:r>
            <a:br>
              <a:rPr lang="ru-RU" sz="2400" smtClean="0"/>
            </a:br>
            <a:r>
              <a:rPr lang="ru-RU" sz="2400"/>
              <a:t>Громко каркает в гнезде,</a:t>
            </a:r>
            <a:br>
              <a:rPr lang="ru-RU" sz="2400" smtClean="0"/>
            </a:br>
            <a:r>
              <a:rPr lang="ru-RU" sz="2400"/>
              <a:t>Длинный нос суёт везде!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6195" y="552872"/>
            <a:ext cx="5159896" cy="5904656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11560" y="5301208"/>
            <a:ext cx="1008112" cy="784937"/>
            <a:chOff x="611560" y="5301208"/>
            <a:chExt cx="1008112" cy="784937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611560" y="5301208"/>
              <a:ext cx="1008112" cy="784937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zvuk-vorony">
              <a:hlinkClick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4"/>
                </p:ext>
              </p:extLst>
            </p:nvPr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0816" y="5388876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358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Воробей</a:t>
            </a:r>
            <a:endParaRPr lang="ru-RU" sz="3600"/>
          </a:p>
        </p:txBody>
      </p:sp>
      <p:pic>
        <p:nvPicPr>
          <p:cNvPr id="5" name="zvuk-vorobja-korotkij">
            <a:hlinkClick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26125" y="2895600"/>
            <a:ext cx="609600" cy="609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607" y="1186451"/>
            <a:ext cx="3008313" cy="4691063"/>
          </a:xfrm>
        </p:spPr>
        <p:txBody>
          <a:bodyPr>
            <a:noAutofit/>
          </a:bodyPr>
          <a:lstStyle/>
          <a:p>
            <a:r>
              <a:rPr lang="ru-RU" sz="2400"/>
              <a:t>Скачет, скачет воробей,</a:t>
            </a:r>
            <a:br>
              <a:rPr lang="ru-RU" sz="2400" smtClean="0"/>
            </a:br>
            <a:r>
              <a:rPr lang="ru-RU" sz="2400"/>
              <a:t>Кличет маленьких детей:</a:t>
            </a:r>
            <a:br>
              <a:rPr lang="ru-RU" sz="2400" smtClean="0"/>
            </a:br>
            <a:r>
              <a:rPr lang="ru-RU" sz="2400"/>
              <a:t>- Киньте крошек воробью -</a:t>
            </a:r>
            <a:br>
              <a:rPr lang="ru-RU" sz="2400" smtClean="0"/>
            </a:br>
            <a:r>
              <a:rPr lang="ru-RU" sz="2400"/>
              <a:t>Я вам песенку спою,</a:t>
            </a:r>
            <a:br>
              <a:rPr lang="ru-RU" sz="2400" smtClean="0"/>
            </a:br>
            <a:r>
              <a:rPr lang="ru-RU" sz="2400"/>
              <a:t>Чик-чирик!</a:t>
            </a:r>
            <a:br>
              <a:rPr lang="ru-RU" sz="2400" smtClean="0"/>
            </a:br>
            <a:r>
              <a:rPr lang="ru-RU" sz="2400"/>
              <a:t>Киньте просо и ячмень -</a:t>
            </a:r>
            <a:br>
              <a:rPr lang="ru-RU" sz="2400" smtClean="0"/>
            </a:br>
            <a:r>
              <a:rPr lang="ru-RU" sz="2400"/>
              <a:t>Буду петь вам целый день,</a:t>
            </a:r>
            <a:br>
              <a:rPr lang="ru-RU" sz="2400" smtClean="0"/>
            </a:br>
            <a:r>
              <a:rPr lang="ru-RU" sz="2400"/>
              <a:t>Чик-чирик!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261" y="273050"/>
            <a:ext cx="5066928" cy="590465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593979" y="5825715"/>
            <a:ext cx="1008112" cy="703981"/>
            <a:chOff x="2593979" y="5825715"/>
            <a:chExt cx="1008112" cy="703981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2593979" y="5825715"/>
              <a:ext cx="1008112" cy="703981"/>
            </a:xfrm>
            <a:prstGeom prst="flowChartAlternateProcess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zvuk-vorobja-korotkij">
              <a:hlinkClick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4">
                    <p14:bmkLst>
                      <p14:bmk name="Закладка 1" time="0"/>
                    </p14:bmkLst>
                  </p14:media>
                </p:ext>
              </p:extLst>
            </p:nvPr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55913" y="5877514"/>
              <a:ext cx="609600" cy="6096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</p:spTree>
    <p:extLst>
      <p:ext uri="{BB962C8B-B14F-4D97-AF65-F5344CB8AC3E}">
        <p14:creationId xmlns:p14="http://schemas.microsoft.com/office/powerpoint/2010/main" val="2121041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/>
              <a:t>Дятел</a:t>
            </a:r>
            <a:endParaRPr lang="ru-RU" sz="4800"/>
          </a:p>
        </p:txBody>
      </p:sp>
      <p:pic>
        <p:nvPicPr>
          <p:cNvPr id="5" name="dyatel-bolshoy-pestryy-golos-6543-onbird.ru">
            <a:hlinkClick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26125" y="2895600"/>
            <a:ext cx="609600" cy="609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Дятел лесу приятель.</a:t>
            </a:r>
          </a:p>
          <a:p>
            <a:r>
              <a:rPr lang="ru-RU" sz="2400" smtClean="0"/>
              <a:t>Как заправский лекарь,</a:t>
            </a:r>
          </a:p>
          <a:p>
            <a:r>
              <a:rPr lang="ru-RU" sz="2400" smtClean="0"/>
              <a:t>Он деревья лечит.</a:t>
            </a:r>
          </a:p>
          <a:p>
            <a:r>
              <a:rPr lang="ru-RU" sz="2400" smtClean="0"/>
              <a:t>Клювом по стволу стучит,</a:t>
            </a:r>
          </a:p>
          <a:p>
            <a:r>
              <a:rPr lang="ru-RU" sz="2400" smtClean="0"/>
              <a:t>Тут же хворь определит.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08438"/>
            <a:ext cx="5204098" cy="597666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39552" y="5301207"/>
            <a:ext cx="1080120" cy="824955"/>
            <a:chOff x="539552" y="5301207"/>
            <a:chExt cx="1080120" cy="824955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539552" y="5301207"/>
              <a:ext cx="1080120" cy="824955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dyatel-bolshoy-pestryy-golos-6543-onbird.ru">
              <a:hlinkClick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4">
                    <p14:bmkLst>
                      <p14:bmk name="Закладка 1" time="0"/>
                    </p14:bmkLst>
                  </p14:media>
                </p:ext>
              </p:extLst>
            </p:nvPr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6468" y="5408884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979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925232" y="5752158"/>
            <a:ext cx="1126488" cy="703574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Аист</a:t>
            </a:r>
            <a:endParaRPr lang="ru-RU" sz="3600"/>
          </a:p>
        </p:txBody>
      </p:sp>
      <p:pic>
        <p:nvPicPr>
          <p:cNvPr id="5" name="aist-belyy-golos-6580-onbird.ru">
            <a:hlinkClick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4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826125" y="2895600"/>
            <a:ext cx="609600" cy="609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Ну. А аист франт,</a:t>
            </a:r>
          </a:p>
          <a:p>
            <a:r>
              <a:rPr lang="ru-RU" sz="2000" smtClean="0"/>
              <a:t>Он одет в парадный фрак.</a:t>
            </a:r>
          </a:p>
          <a:p>
            <a:r>
              <a:rPr lang="ru-RU" sz="2000" smtClean="0"/>
              <a:t>И на ножках красные сапожки.</a:t>
            </a:r>
          </a:p>
          <a:p>
            <a:r>
              <a:rPr lang="ru-RU" sz="2000" smtClean="0"/>
              <a:t>Часами терпеливо стоит аист в болоте,</a:t>
            </a:r>
          </a:p>
          <a:p>
            <a:r>
              <a:rPr lang="ru-RU" sz="2000" smtClean="0"/>
              <a:t>Подбоченившись игриво,</a:t>
            </a:r>
          </a:p>
          <a:p>
            <a:r>
              <a:rPr lang="ru-RU" sz="2000" smtClean="0"/>
              <a:t>Будто танцевать он хочет.</a:t>
            </a:r>
          </a:p>
          <a:p>
            <a:r>
              <a:rPr lang="ru-RU" sz="2000" smtClean="0"/>
              <a:t>Нет. Он просто ждёт лягушек,</a:t>
            </a:r>
          </a:p>
          <a:p>
            <a:r>
              <a:rPr lang="ru-RU" sz="2000" smtClean="0"/>
              <a:t>Потому что хочет кушать.</a:t>
            </a:r>
            <a:endParaRPr lang="ru-RU" sz="20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73050"/>
            <a:ext cx="5184576" cy="618268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aist-belyy-golos-6580-onbird.ru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676" y="5880588"/>
            <a:ext cx="609600" cy="6096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29180" y="5717702"/>
            <a:ext cx="1126488" cy="738030"/>
            <a:chOff x="929180" y="5717702"/>
            <a:chExt cx="1126488" cy="738030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929180" y="5717702"/>
              <a:ext cx="1126488" cy="703574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aist-belyy-golos-6580-onbird.ru">
              <a:hlinkClick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4"/>
                </p:ext>
              </p:extLst>
            </p:nvPr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7624" y="5846132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207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1656556" y="5547224"/>
            <a:ext cx="874440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Сова</a:t>
            </a:r>
            <a:endParaRPr lang="ru-RU" sz="3600"/>
          </a:p>
        </p:txBody>
      </p:sp>
      <p:pic>
        <p:nvPicPr>
          <p:cNvPr id="5" name="bb3fa1216d5f09e">
            <a:hlinkClick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8976" y="5576998"/>
            <a:ext cx="609600" cy="609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819" y="1268760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smtClean="0"/>
              <a:t>Ну, а кто не зная сна,</a:t>
            </a:r>
          </a:p>
          <a:p>
            <a:r>
              <a:rPr lang="ru-RU" sz="2400" smtClean="0"/>
              <a:t>Ловит мышек допоздна?</a:t>
            </a:r>
          </a:p>
          <a:p>
            <a:r>
              <a:rPr lang="ru-RU" sz="2400" smtClean="0"/>
              <a:t>-Это наши совы – мудрые головы.</a:t>
            </a:r>
          </a:p>
          <a:p>
            <a:r>
              <a:rPr lang="ru-RU" sz="2400" smtClean="0"/>
              <a:t>Соблюдают тишину они ночью на посту,</a:t>
            </a:r>
          </a:p>
          <a:p>
            <a:r>
              <a:rPr lang="ru-RU" sz="2400" smtClean="0"/>
              <a:t>Даже шорох лёгкий слышат –</a:t>
            </a:r>
          </a:p>
          <a:p>
            <a:r>
              <a:rPr lang="ru-RU" sz="2400" smtClean="0"/>
              <a:t>Не, уйти пожалуй. Мыши…</a:t>
            </a:r>
            <a:endParaRPr lang="ru-RU" sz="24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33655"/>
            <a:ext cx="5227340" cy="590465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7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mtClean="0"/>
            </a:b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6751"/>
            <a:ext cx="2086031" cy="2379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345" y="3140968"/>
            <a:ext cx="2018791" cy="23184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140968"/>
            <a:ext cx="1944200" cy="23184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479" y="3140968"/>
            <a:ext cx="2079668" cy="23339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058" y="151062"/>
            <a:ext cx="2047078" cy="23855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766" y="156751"/>
            <a:ext cx="2079668" cy="23798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4283968" y="5840479"/>
            <a:ext cx="936104" cy="676105"/>
            <a:chOff x="4283968" y="5840479"/>
            <a:chExt cx="936104" cy="676105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4283968" y="5840479"/>
              <a:ext cx="936104" cy="676105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aist-belyy-golos-6580-onbird.ru">
              <a:hlinkClick action="ppaction://media"/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0336" y="5906984"/>
              <a:ext cx="609600" cy="609600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70383" y="5840478"/>
            <a:ext cx="978473" cy="689389"/>
            <a:chOff x="370383" y="5840478"/>
            <a:chExt cx="978473" cy="689389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370383" y="5840478"/>
              <a:ext cx="978473" cy="689389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bb3fa1216d5f09e">
              <a:hlinkClick action="ppaction://media"/>
            </p:cNvPr>
            <p:cNvPicPr>
              <a:picLocks noChangeAspect="1"/>
            </p:cNvPicPr>
            <p:nvPr>
              <a:audioFile r:link="rId13"/>
              <p:extLst>
                <p:ext uri="{DAA4B4D4-6D71-4841-9C94-3DE7FCFB9230}">
                  <p14:media xmlns:p14="http://schemas.microsoft.com/office/powerpoint/2010/main" r:embed="rId14"/>
                </p:ext>
              </p:ext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200" y="5896748"/>
              <a:ext cx="609600" cy="6096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1655668" y="5891503"/>
            <a:ext cx="935974" cy="638365"/>
            <a:chOff x="1655668" y="5891503"/>
            <a:chExt cx="935974" cy="638365"/>
          </a:xfrm>
        </p:grpSpPr>
        <p:sp>
          <p:nvSpPr>
            <p:cNvPr id="18" name="Блок-схема: альтернативный процесс 17"/>
            <p:cNvSpPr/>
            <p:nvPr/>
          </p:nvSpPr>
          <p:spPr>
            <a:xfrm>
              <a:off x="1655668" y="5891503"/>
              <a:ext cx="935974" cy="638365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zvuk-vorobja-korotkij">
              <a:hlinkClick action="ppaction://media"/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7"/>
                </p:ext>
              </p:ext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6583" y="5906984"/>
              <a:ext cx="609600" cy="6096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796136" y="5840479"/>
            <a:ext cx="1008112" cy="660624"/>
            <a:chOff x="5796136" y="5840479"/>
            <a:chExt cx="1008112" cy="660624"/>
          </a:xfrm>
        </p:grpSpPr>
        <p:sp>
          <p:nvSpPr>
            <p:cNvPr id="21" name="Блок-схема: альтернативный процесс 20"/>
            <p:cNvSpPr/>
            <p:nvPr/>
          </p:nvSpPr>
          <p:spPr>
            <a:xfrm>
              <a:off x="5796136" y="5840479"/>
              <a:ext cx="1008112" cy="660624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zvuk-vorony">
              <a:hlinkClick action="ppaction://media"/>
            </p:cNvPr>
            <p:cNvPicPr>
              <a:picLocks noChangeAspect="1"/>
            </p:cNvPicPr>
            <p:nvPr>
              <a:audioFile r:link="rId19"/>
              <p:extLst>
                <p:ext uri="{DAA4B4D4-6D71-4841-9C94-3DE7FCFB9230}">
                  <p14:media xmlns:p14="http://schemas.microsoft.com/office/powerpoint/2010/main" r:embed="rId20"/>
                </p:ext>
              </p:ext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6968" y="5891503"/>
              <a:ext cx="609600" cy="6096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3834" y="5891503"/>
            <a:ext cx="902408" cy="638364"/>
            <a:chOff x="3003834" y="5891503"/>
            <a:chExt cx="902408" cy="638364"/>
          </a:xfrm>
        </p:grpSpPr>
        <p:sp>
          <p:nvSpPr>
            <p:cNvPr id="19" name="Блок-схема: альтернативный процесс 18"/>
            <p:cNvSpPr/>
            <p:nvPr/>
          </p:nvSpPr>
          <p:spPr>
            <a:xfrm>
              <a:off x="3003834" y="5891503"/>
              <a:ext cx="902408" cy="638364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zvuki-prirody-bol-shaya-sinica">
              <a:hlinkClick action="ppaction://media"/>
            </p:cNvPr>
            <p:cNvPicPr>
              <a:picLocks noChangeAspect="1"/>
            </p:cNvPicPr>
            <p:nvPr>
              <a:audioFile r:link="rId22"/>
              <p:extLst>
                <p:ext uri="{DAA4B4D4-6D71-4841-9C94-3DE7FCFB9230}">
                  <p14:media xmlns:p14="http://schemas.microsoft.com/office/powerpoint/2010/main" r:embed="rId23"/>
                </p:ext>
              </p:ext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62176" y="5906984"/>
              <a:ext cx="609600" cy="6096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7236296" y="5840479"/>
            <a:ext cx="1080120" cy="689389"/>
            <a:chOff x="7236296" y="5840479"/>
            <a:chExt cx="1080120" cy="689389"/>
          </a:xfrm>
        </p:grpSpPr>
        <p:sp>
          <p:nvSpPr>
            <p:cNvPr id="22" name="Блок-схема: альтернативный процесс 21"/>
            <p:cNvSpPr/>
            <p:nvPr/>
          </p:nvSpPr>
          <p:spPr>
            <a:xfrm>
              <a:off x="7236296" y="5840479"/>
              <a:ext cx="1080120" cy="689389"/>
            </a:xfrm>
            <a:prstGeom prst="flowChartAlternateProces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dyatel-bolshoy-pestryy-golos-6543-onbird.ru">
              <a:hlinkClick action="ppaction://media"/>
            </p:cNvPr>
            <p:cNvPicPr>
              <a:picLocks noChangeAspect="1"/>
            </p:cNvPicPr>
            <p:nvPr>
              <a:audioFile r:link="rId25"/>
              <p:extLst>
                <p:ext uri="{DAA4B4D4-6D71-4841-9C94-3DE7FCFB9230}">
                  <p14:media xmlns:p14="http://schemas.microsoft.com/office/powerpoint/2010/main" r:embed="rId26"/>
                </p:ext>
              </p:extLst>
            </p:nvPr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3600" y="5891503"/>
              <a:ext cx="609600" cy="6096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-252536" y="54711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Нажми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268547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Угадай кто?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0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over/>
      </p:transition>
    </mc:Choice>
    <mc:Fallback>
      <p:transition>
        <p:cover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39</Paragraphs>
  <Slides>10</Slides>
  <Notes>1</Notes>
  <TotalTime>381</TotalTime>
  <HiddenSlides>0</HiddenSlides>
  <MMClips>18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4">
      <vt:lpstr>Arial</vt:lpstr>
      <vt:lpstr>Calibri</vt:lpstr>
      <vt:lpstr>Times New Roman</vt:lpstr>
      <vt:lpstr>Тема Office</vt:lpstr>
      <vt:lpstr>PowerPoint Presentation</vt:lpstr>
      <vt:lpstr>Прочитайте стихотворение,рассмотрите картинку и послушайте, как звучит голос птицыЗапомни звук голоса птицы!!!!</vt:lpstr>
      <vt:lpstr>Синичка</vt:lpstr>
      <vt:lpstr>Ворона</vt:lpstr>
      <vt:lpstr>Воробей</vt:lpstr>
      <vt:lpstr>Дятел</vt:lpstr>
      <vt:lpstr>Аист</vt:lpstr>
      <vt:lpstr>Сова</vt:lpstr>
      <vt:lpstr/>
      <vt:lpstr>Молодцы!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1</dc:creator>
  <cp:lastModifiedBy>Нанежда</cp:lastModifiedBy>
  <cp:revision>39</cp:revision>
  <dcterms:created xsi:type="dcterms:W3CDTF">2016-09-05T13:35:46Z</dcterms:created>
  <dcterms:modified xsi:type="dcterms:W3CDTF">2023-11-03T06:27:09Z</dcterms:modified>
</cp:coreProperties>
</file>